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40" r:id="rId1"/>
  </p:sldMasterIdLst>
  <p:sldIdLst>
    <p:sldId id="256" r:id="rId2"/>
    <p:sldId id="278" r:id="rId3"/>
    <p:sldId id="290" r:id="rId4"/>
    <p:sldId id="289" r:id="rId5"/>
    <p:sldId id="280" r:id="rId6"/>
    <p:sldId id="293" r:id="rId7"/>
    <p:sldId id="257" r:id="rId8"/>
    <p:sldId id="273" r:id="rId9"/>
    <p:sldId id="271" r:id="rId10"/>
    <p:sldId id="272" r:id="rId11"/>
    <p:sldId id="269" r:id="rId12"/>
    <p:sldId id="291" r:id="rId13"/>
    <p:sldId id="292" r:id="rId14"/>
    <p:sldId id="294" r:id="rId15"/>
    <p:sldId id="274" r:id="rId16"/>
    <p:sldId id="308" r:id="rId17"/>
    <p:sldId id="276" r:id="rId18"/>
    <p:sldId id="295" r:id="rId19"/>
    <p:sldId id="298" r:id="rId20"/>
    <p:sldId id="296" r:id="rId21"/>
    <p:sldId id="307" r:id="rId22"/>
    <p:sldId id="265" r:id="rId23"/>
    <p:sldId id="285" r:id="rId24"/>
    <p:sldId id="284" r:id="rId25"/>
    <p:sldId id="266" r:id="rId26"/>
    <p:sldId id="286" r:id="rId27"/>
    <p:sldId id="301" r:id="rId28"/>
    <p:sldId id="299" r:id="rId29"/>
    <p:sldId id="302" r:id="rId30"/>
    <p:sldId id="300" r:id="rId31"/>
    <p:sldId id="303" r:id="rId32"/>
    <p:sldId id="304" r:id="rId33"/>
    <p:sldId id="305" r:id="rId34"/>
    <p:sldId id="313" r:id="rId35"/>
    <p:sldId id="267" r:id="rId36"/>
    <p:sldId id="306" r:id="rId37"/>
    <p:sldId id="288" r:id="rId38"/>
    <p:sldId id="312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AU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9/2/11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AU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AU" smtClean="0"/>
              <a:t>Click to edit Master text styles</a:t>
            </a:r>
          </a:p>
          <a:p>
            <a:pPr lvl="1" eaLnBrk="1" latinLnBrk="0" hangingPunct="1"/>
            <a:r>
              <a:rPr kumimoji="0" lang="en-AU" smtClean="0"/>
              <a:t>Second level</a:t>
            </a:r>
          </a:p>
          <a:p>
            <a:pPr lvl="2" eaLnBrk="1" latinLnBrk="0" hangingPunct="1"/>
            <a:r>
              <a:rPr kumimoji="0" lang="en-AU" smtClean="0"/>
              <a:t>Third level</a:t>
            </a:r>
          </a:p>
          <a:p>
            <a:pPr lvl="3" eaLnBrk="1" latinLnBrk="0" hangingPunct="1"/>
            <a:r>
              <a:rPr kumimoji="0" lang="en-AU" smtClean="0"/>
              <a:t>Fourth level</a:t>
            </a:r>
          </a:p>
          <a:p>
            <a:pPr lvl="4" eaLnBrk="1" latinLnBrk="0" hangingPunct="1"/>
            <a:r>
              <a:rPr kumimoji="0" lang="en-AU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981BAC-7F7D-4344-A588-EF4370125A19}" type="datetimeFigureOut">
              <a:rPr lang="en-US" smtClean="0"/>
              <a:pPr/>
              <a:t>9/2/11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5A7FA4-3B8F-7446-B55E-15F600F66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493520"/>
            <a:ext cx="6172200" cy="1950720"/>
          </a:xfrm>
        </p:spPr>
        <p:txBody>
          <a:bodyPr>
            <a:normAutofit/>
          </a:bodyPr>
          <a:lstStyle/>
          <a:p>
            <a:r>
              <a:rPr lang="en-US" dirty="0" smtClean="0"/>
              <a:t>Positioning evaluation as responsive to influences and as being influential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882571"/>
            <a:ext cx="6172200" cy="24923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Cheryl Ballantyne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59564B"/>
                </a:solidFill>
              </a:rPr>
              <a:t>NSW Department of Education and Communities</a:t>
            </a:r>
          </a:p>
          <a:p>
            <a:r>
              <a:rPr lang="en-US" dirty="0" smtClean="0">
                <a:solidFill>
                  <a:srgbClr val="59564B"/>
                </a:solidFill>
              </a:rPr>
              <a:t>Western Sydney Region</a:t>
            </a:r>
          </a:p>
          <a:p>
            <a:r>
              <a:rPr lang="en-US" dirty="0" err="1" smtClean="0">
                <a:solidFill>
                  <a:srgbClr val="59564B"/>
                </a:solidFill>
              </a:rPr>
              <a:t>Cheryl.ballantyne@det.nsw.edu.au</a:t>
            </a:r>
            <a:endParaRPr lang="en-US" dirty="0" smtClean="0">
              <a:solidFill>
                <a:srgbClr val="59564B"/>
              </a:solidFill>
            </a:endParaRPr>
          </a:p>
          <a:p>
            <a:endParaRPr lang="en-US" dirty="0"/>
          </a:p>
          <a:p>
            <a:r>
              <a:rPr lang="en-US" dirty="0" smtClean="0"/>
              <a:t>Australasian Evaluation Society International Conference</a:t>
            </a:r>
          </a:p>
          <a:p>
            <a:r>
              <a:rPr lang="en-US" dirty="0" smtClean="0"/>
              <a:t>29 August – 2 September 2011</a:t>
            </a:r>
          </a:p>
          <a:p>
            <a:r>
              <a:rPr lang="en-US" dirty="0" smtClean="0">
                <a:solidFill>
                  <a:srgbClr val="59564B"/>
                </a:solidFill>
              </a:rPr>
              <a:t>Hilton, Sydney, Australia</a:t>
            </a:r>
            <a:endParaRPr lang="en-US" dirty="0">
              <a:solidFill>
                <a:srgbClr val="5956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Program features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96570"/>
            <a:ext cx="7467600" cy="4877381"/>
          </a:xfrm>
        </p:spPr>
        <p:txBody>
          <a:bodyPr>
            <a:normAutofit lnSpcReduction="10000"/>
          </a:bodyPr>
          <a:lstStyle/>
          <a:p>
            <a:pPr marL="525780" indent="-457200">
              <a:buNone/>
            </a:pPr>
            <a:r>
              <a:rPr lang="en-AU" sz="2800" dirty="0" smtClean="0"/>
              <a:t>2008-2012</a:t>
            </a:r>
          </a:p>
          <a:p>
            <a:pPr marL="525780" indent="-457200">
              <a:buNone/>
            </a:pPr>
            <a:endParaRPr lang="en-AU" sz="2800" dirty="0" smtClean="0"/>
          </a:p>
          <a:p>
            <a:pPr marL="525780" indent="-457200"/>
            <a:r>
              <a:rPr lang="en-AU" sz="2800" dirty="0" smtClean="0"/>
              <a:t>Volunteers complete Master of Education (Honours) at University of Western Sydney</a:t>
            </a:r>
          </a:p>
          <a:p>
            <a:pPr marL="525780" indent="-457200">
              <a:buNone/>
            </a:pPr>
            <a:endParaRPr lang="en-AU" sz="2800" dirty="0" smtClean="0"/>
          </a:p>
          <a:p>
            <a:pPr marL="525780" indent="-457200"/>
            <a:r>
              <a:rPr lang="en-AU" sz="2800" dirty="0" smtClean="0"/>
              <a:t>Research informs and is informed by school experience</a:t>
            </a:r>
          </a:p>
          <a:p>
            <a:pPr marL="525780" indent="-457200"/>
            <a:endParaRPr lang="en-AU" sz="2800" dirty="0" smtClean="0"/>
          </a:p>
          <a:p>
            <a:pPr marL="525780" indent="-457200"/>
            <a:r>
              <a:rPr lang="en-AU" sz="2800" dirty="0" smtClean="0"/>
              <a:t>Return to China in December the following year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 xmlns:p14="http://schemas.microsoft.com/office/powerpoint/2010/main" xmlns="" val="2998427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46124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990000"/>
                </a:solidFill>
              </a:rPr>
              <a:t>2. </a:t>
            </a:r>
            <a:r>
              <a:rPr lang="en-US" sz="3200" dirty="0" smtClean="0"/>
              <a:t>Contextual features that have influenced program development and evaluation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2788" y="1620762"/>
            <a:ext cx="7716838" cy="504371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Globalisation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Expansion of China in the world</a:t>
            </a:r>
          </a:p>
          <a:p>
            <a:pPr lvl="3"/>
            <a:r>
              <a:rPr lang="en-US" sz="2400" dirty="0" smtClean="0"/>
              <a:t>Approx 1.2 billion English speakers in China</a:t>
            </a:r>
          </a:p>
          <a:p>
            <a:pPr lvl="3"/>
            <a:r>
              <a:rPr lang="en-US" sz="2400" dirty="0" smtClean="0"/>
              <a:t>Approx 700 billion Chinese speakers in other countries</a:t>
            </a:r>
          </a:p>
          <a:p>
            <a:pPr lvl="4"/>
            <a:endParaRPr lang="en-US" sz="2800" dirty="0" smtClean="0"/>
          </a:p>
          <a:p>
            <a:r>
              <a:rPr lang="en-US" sz="2800" dirty="0" smtClean="0"/>
              <a:t>Implications for students’ future communities and employment 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Contextual features that have influenced program development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sz="2800" dirty="0" smtClean="0"/>
              <a:t>Commonwealth Government commitment to increasing Asia literacy of Australian students </a:t>
            </a:r>
          </a:p>
          <a:p>
            <a:pPr lvl="3"/>
            <a:r>
              <a:rPr lang="en-US" sz="2800" dirty="0" smtClean="0"/>
              <a:t> </a:t>
            </a:r>
            <a:r>
              <a:rPr lang="en-US" sz="2595" dirty="0" smtClean="0"/>
              <a:t>2020 target</a:t>
            </a:r>
          </a:p>
          <a:p>
            <a:endParaRPr lang="en-US" sz="2800" dirty="0" smtClean="0"/>
          </a:p>
          <a:p>
            <a:r>
              <a:rPr lang="en-US" sz="2800" dirty="0" smtClean="0"/>
              <a:t>National Curriculum</a:t>
            </a:r>
          </a:p>
          <a:p>
            <a:pPr lvl="3"/>
            <a:r>
              <a:rPr lang="en-US" sz="2800" dirty="0" smtClean="0"/>
              <a:t> </a:t>
            </a:r>
            <a:r>
              <a:rPr lang="en-US" sz="2595" dirty="0" smtClean="0"/>
              <a:t>Languages learning area</a:t>
            </a:r>
          </a:p>
          <a:p>
            <a:pPr lvl="3"/>
            <a:endParaRPr lang="en-US" sz="2595" dirty="0" smtClean="0"/>
          </a:p>
          <a:p>
            <a:pPr lvl="3"/>
            <a:r>
              <a:rPr lang="en-US" sz="2595" dirty="0" smtClean="0"/>
              <a:t> Mandarin Chinese to be one of two target</a:t>
            </a:r>
          </a:p>
          <a:p>
            <a:pPr lvl="3">
              <a:buNone/>
            </a:pPr>
            <a:r>
              <a:rPr lang="en-US" sz="2595" dirty="0" smtClean="0"/>
              <a:t>   languages to be taught in NSW</a:t>
            </a:r>
          </a:p>
          <a:p>
            <a:pPr lvl="3">
              <a:buNone/>
            </a:pPr>
            <a:endParaRPr lang="en-US" sz="2595" dirty="0" smtClean="0"/>
          </a:p>
          <a:p>
            <a:pPr lvl="3"/>
            <a:r>
              <a:rPr lang="en-US" sz="2595" dirty="0" smtClean="0"/>
              <a:t> Across curriculum dimension – Asia and</a:t>
            </a:r>
          </a:p>
          <a:p>
            <a:pPr lvl="3">
              <a:buNone/>
            </a:pPr>
            <a:r>
              <a:rPr lang="en-US" sz="2595" dirty="0" smtClean="0"/>
              <a:t>   Australia’s engagement with Asia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Contextual features that have influenced program development and evaluation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sz="2800" dirty="0" smtClean="0"/>
              <a:t>NSW DEC memorandum of understanding with China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NSW Confucius Institute in partnership with China</a:t>
            </a:r>
          </a:p>
          <a:p>
            <a:pPr lvl="3"/>
            <a:r>
              <a:rPr lang="en-US" sz="2800" dirty="0" smtClean="0"/>
              <a:t> Confucius classroom in Western Sydney Region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Contextual features that have influenced program development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Western Sydney Region memorandum of understanding with Ningbo Municipal Education Bureau</a:t>
            </a:r>
          </a:p>
          <a:p>
            <a:pPr lvl="3"/>
            <a:r>
              <a:rPr lang="en-US" sz="2800" dirty="0" smtClean="0"/>
              <a:t> annual cultural exchange visits</a:t>
            </a:r>
          </a:p>
          <a:p>
            <a:pPr lvl="3"/>
            <a:r>
              <a:rPr lang="en-US" sz="2800" dirty="0" smtClean="0"/>
              <a:t> sister schools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990000"/>
                </a:solidFill>
              </a:rPr>
              <a:t> </a:t>
            </a:r>
            <a:r>
              <a:rPr lang="en-US" sz="4000" dirty="0" smtClean="0"/>
              <a:t>Evaluation response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2800" dirty="0" smtClean="0"/>
              <a:t>2010 – 2012 evaluation of Volunteer Teacher-researcher Program to  inform ongoing program development and future directions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Focus question: </a:t>
            </a:r>
            <a:r>
              <a:rPr lang="en-US" sz="2800" i="1" dirty="0" smtClean="0"/>
              <a:t>What can a Chinese native-speaker volunteer program contribute to the teaching and learning of Chinese language and culture in schools?</a:t>
            </a:r>
            <a:endParaRPr lang="en-US" sz="28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Analysis of Evaluation influences: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AU" dirty="0" smtClean="0">
              <a:solidFill>
                <a:srgbClr val="59564B"/>
              </a:solidFill>
            </a:endParaRPr>
          </a:p>
          <a:p>
            <a:r>
              <a:rPr lang="en-AU" sz="2800" dirty="0" smtClean="0">
                <a:solidFill>
                  <a:srgbClr val="59564B"/>
                </a:solidFill>
              </a:rPr>
              <a:t>Individual</a:t>
            </a:r>
          </a:p>
          <a:p>
            <a:endParaRPr lang="en-AU" sz="2800" dirty="0" smtClean="0">
              <a:solidFill>
                <a:srgbClr val="59564B"/>
              </a:solidFill>
            </a:endParaRPr>
          </a:p>
          <a:p>
            <a:endParaRPr lang="en-AU" sz="2800" dirty="0" smtClean="0">
              <a:solidFill>
                <a:srgbClr val="59564B"/>
              </a:solidFill>
            </a:endParaRPr>
          </a:p>
          <a:p>
            <a:endParaRPr lang="en-AU" sz="2800" dirty="0" smtClean="0">
              <a:solidFill>
                <a:srgbClr val="59564B"/>
              </a:solidFill>
            </a:endParaRPr>
          </a:p>
          <a:p>
            <a:r>
              <a:rPr lang="en-AU" sz="2800" dirty="0" smtClean="0">
                <a:solidFill>
                  <a:srgbClr val="59564B"/>
                </a:solidFill>
              </a:rPr>
              <a:t>Interpersonal</a:t>
            </a:r>
          </a:p>
          <a:p>
            <a:endParaRPr lang="en-AU" sz="2800" dirty="0" smtClean="0">
              <a:solidFill>
                <a:srgbClr val="59564B"/>
              </a:solidFill>
            </a:endParaRPr>
          </a:p>
          <a:p>
            <a:endParaRPr lang="en-AU" sz="2800" dirty="0" smtClean="0">
              <a:solidFill>
                <a:srgbClr val="59564B"/>
              </a:solidFill>
            </a:endParaRPr>
          </a:p>
          <a:p>
            <a:endParaRPr lang="en-AU" sz="2800" dirty="0" smtClean="0">
              <a:solidFill>
                <a:srgbClr val="59564B"/>
              </a:solidFill>
            </a:endParaRPr>
          </a:p>
          <a:p>
            <a:r>
              <a:rPr lang="en-AU" sz="2800" dirty="0" smtClean="0">
                <a:solidFill>
                  <a:srgbClr val="59564B"/>
                </a:solidFill>
              </a:rPr>
              <a:t>Collective</a:t>
            </a:r>
          </a:p>
          <a:p>
            <a:pPr>
              <a:buNone/>
            </a:pPr>
            <a:r>
              <a:rPr lang="en-AU" sz="2800" dirty="0" smtClean="0">
                <a:solidFill>
                  <a:srgbClr val="59564B"/>
                </a:solidFill>
              </a:rPr>
              <a:t>                                  (Henry and Mark, 2003)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990000"/>
                </a:solidFill>
              </a:rPr>
              <a:t>3. </a:t>
            </a:r>
            <a:r>
              <a:rPr lang="en-AU" sz="4000" dirty="0" smtClean="0"/>
              <a:t>What influences has the  </a:t>
            </a:r>
            <a:br>
              <a:rPr lang="en-AU" sz="4000" dirty="0" smtClean="0"/>
            </a:br>
            <a:r>
              <a:rPr lang="en-AU" sz="4000" dirty="0" smtClean="0"/>
              <a:t>    evaluation had to date?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Individual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Increased the importance individual principals and regional staff attribute to the Program</a:t>
            </a:r>
          </a:p>
          <a:p>
            <a:endParaRPr lang="en-US" dirty="0" smtClean="0"/>
          </a:p>
          <a:p>
            <a:r>
              <a:rPr lang="en-US" dirty="0" smtClean="0"/>
              <a:t>Renewed individual principals’ commitment to the Program</a:t>
            </a:r>
          </a:p>
          <a:p>
            <a:endParaRPr lang="en-US" dirty="0" smtClean="0"/>
          </a:p>
          <a:p>
            <a:r>
              <a:rPr lang="en-US" dirty="0" smtClean="0"/>
              <a:t>Shaped Regional leaders’ attitudes towards importance of Chinese language learning and the partnership with Ningbo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   What influences has the  </a:t>
            </a:r>
            <a:br>
              <a:rPr lang="en-AU" sz="3200" dirty="0" smtClean="0"/>
            </a:br>
            <a:r>
              <a:rPr lang="en-AU" sz="3200" dirty="0" smtClean="0"/>
              <a:t>    evaluation had to date?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199"/>
            <a:ext cx="7467600" cy="50521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Interpersonal</a:t>
            </a:r>
          </a:p>
          <a:p>
            <a:endParaRPr lang="en-US" sz="2800" dirty="0" smtClean="0"/>
          </a:p>
          <a:p>
            <a:r>
              <a:rPr lang="en-US" sz="2800" dirty="0" smtClean="0"/>
              <a:t>Principals share ideas about their Chinese programs with one another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Principals </a:t>
            </a:r>
            <a:r>
              <a:rPr lang="en-US" sz="2800" dirty="0" err="1" smtClean="0"/>
              <a:t>emphasise</a:t>
            </a:r>
            <a:r>
              <a:rPr lang="en-US" sz="2800" dirty="0" smtClean="0"/>
              <a:t> importance of Chinese programs to staff and community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   </a:t>
            </a:r>
            <a:r>
              <a:rPr lang="en-AU" sz="3200" dirty="0" smtClean="0"/>
              <a:t>What influences has the  </a:t>
            </a:r>
            <a:br>
              <a:rPr lang="en-AU" sz="3200" dirty="0" smtClean="0"/>
            </a:br>
            <a:r>
              <a:rPr lang="en-AU" sz="3200" dirty="0" smtClean="0"/>
              <a:t>    evaluation had to date?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Interpersonal</a:t>
            </a:r>
          </a:p>
          <a:p>
            <a:endParaRPr lang="en-US" dirty="0" smtClean="0"/>
          </a:p>
          <a:p>
            <a:r>
              <a:rPr lang="en-US" dirty="0" smtClean="0"/>
              <a:t>Additional schools have expressed interest in participating in the Program</a:t>
            </a:r>
          </a:p>
          <a:p>
            <a:endParaRPr lang="en-US" dirty="0" smtClean="0"/>
          </a:p>
          <a:p>
            <a:r>
              <a:rPr lang="en-US" dirty="0" smtClean="0"/>
              <a:t>Inquiries about/interest in the Program from interstate and national levels</a:t>
            </a:r>
          </a:p>
          <a:p>
            <a:endParaRPr lang="en-US" dirty="0" smtClean="0"/>
          </a:p>
          <a:p>
            <a:r>
              <a:rPr lang="en-US" dirty="0" smtClean="0"/>
              <a:t>Meeting of partners to be held in September 2011 to discuss extension of partnership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59564B"/>
                </a:solidFill>
              </a:rPr>
              <a:t>Aims of presentation</a:t>
            </a:r>
            <a:endParaRPr lang="en-AU" sz="4000" dirty="0">
              <a:solidFill>
                <a:srgbClr val="59564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69142"/>
            <a:ext cx="7467600" cy="48048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AU" sz="2800" dirty="0" smtClean="0">
                <a:solidFill>
                  <a:srgbClr val="59564B"/>
                </a:solidFill>
              </a:rPr>
              <a:t>To explore the notion of evaluation as an intervention by:</a:t>
            </a:r>
          </a:p>
          <a:p>
            <a:pPr>
              <a:buNone/>
            </a:pPr>
            <a:endParaRPr lang="en-AU" sz="2800" dirty="0" smtClean="0">
              <a:solidFill>
                <a:srgbClr val="59564B"/>
              </a:solidFill>
            </a:endParaRPr>
          </a:p>
          <a:p>
            <a:r>
              <a:rPr lang="en-AU" sz="2800" dirty="0" smtClean="0">
                <a:solidFill>
                  <a:srgbClr val="59564B"/>
                </a:solidFill>
              </a:rPr>
              <a:t>Describing a current evaluation in progress</a:t>
            </a:r>
          </a:p>
          <a:p>
            <a:pPr>
              <a:buNone/>
            </a:pPr>
            <a:endParaRPr lang="en-AU" sz="2800" dirty="0" smtClean="0">
              <a:solidFill>
                <a:srgbClr val="59564B"/>
              </a:solidFill>
            </a:endParaRPr>
          </a:p>
          <a:p>
            <a:r>
              <a:rPr lang="en-AU" sz="2800" dirty="0" smtClean="0">
                <a:solidFill>
                  <a:srgbClr val="59564B"/>
                </a:solidFill>
              </a:rPr>
              <a:t>Identifying influences to date</a:t>
            </a:r>
          </a:p>
          <a:p>
            <a:pPr>
              <a:buNone/>
            </a:pPr>
            <a:endParaRPr lang="en-AU" sz="2800" dirty="0" smtClean="0">
              <a:solidFill>
                <a:srgbClr val="59564B"/>
              </a:solidFill>
            </a:endParaRPr>
          </a:p>
          <a:p>
            <a:r>
              <a:rPr lang="en-AU" sz="2800" dirty="0" smtClean="0">
                <a:solidFill>
                  <a:srgbClr val="59564B"/>
                </a:solidFill>
              </a:rPr>
              <a:t>Outlining future directions for the evaluation</a:t>
            </a:r>
          </a:p>
          <a:p>
            <a:pPr>
              <a:buNone/>
            </a:pPr>
            <a:endParaRPr lang="en-AU" dirty="0" smtClean="0">
              <a:solidFill>
                <a:srgbClr val="59564B"/>
              </a:solidFill>
            </a:endParaRPr>
          </a:p>
          <a:p>
            <a:pPr>
              <a:buNone/>
            </a:pPr>
            <a:endParaRPr lang="en-AU" dirty="0" smtClean="0">
              <a:solidFill>
                <a:srgbClr val="59564B"/>
              </a:solidFill>
            </a:endParaRPr>
          </a:p>
          <a:p>
            <a:pPr>
              <a:buNone/>
            </a:pPr>
            <a:endParaRPr lang="en-AU" dirty="0" smtClean="0">
              <a:solidFill>
                <a:srgbClr val="59564B"/>
              </a:solidFill>
            </a:endParaRPr>
          </a:p>
          <a:p>
            <a:pPr>
              <a:buNone/>
            </a:pPr>
            <a:endParaRPr lang="en-AU" dirty="0" smtClean="0">
              <a:solidFill>
                <a:srgbClr val="59564B"/>
              </a:solidFill>
            </a:endParaRPr>
          </a:p>
          <a:p>
            <a:pPr>
              <a:buNone/>
            </a:pPr>
            <a:endParaRPr lang="en-AU" dirty="0" smtClean="0">
              <a:solidFill>
                <a:srgbClr val="5956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   </a:t>
            </a:r>
            <a:r>
              <a:rPr lang="en-AU" sz="3200" dirty="0" smtClean="0"/>
              <a:t>What influences has the  </a:t>
            </a:r>
            <a:br>
              <a:rPr lang="en-AU" sz="3200" dirty="0" smtClean="0"/>
            </a:br>
            <a:r>
              <a:rPr lang="en-AU" sz="3200" dirty="0" smtClean="0"/>
              <a:t>    evaluation had to date?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Collective</a:t>
            </a:r>
          </a:p>
          <a:p>
            <a:r>
              <a:rPr lang="en-US" dirty="0" smtClean="0"/>
              <a:t>Signing of new Memorandum of Understanding planned for late September 2011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Increased allocation of funding to program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Regional planning to target outreach programs delivered through Confucius Classroom to high school learners </a:t>
            </a:r>
          </a:p>
          <a:p>
            <a:endParaRPr lang="en-US" dirty="0" smtClean="0"/>
          </a:p>
          <a:p>
            <a:r>
              <a:rPr lang="en-US" dirty="0" smtClean="0"/>
              <a:t>Planning of professional learning to focus on areas for further program development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59564B"/>
                </a:solidFill>
              </a:rPr>
              <a:t>Evaluation intervention and social betterment</a:t>
            </a:r>
            <a:endParaRPr lang="en-AU" dirty="0">
              <a:solidFill>
                <a:srgbClr val="59564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5056314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>
                <a:solidFill>
                  <a:srgbClr val="59564B"/>
                </a:solidFill>
              </a:rPr>
              <a:t>In 21</a:t>
            </a:r>
            <a:r>
              <a:rPr lang="en-AU" baseline="30000" dirty="0" smtClean="0">
                <a:solidFill>
                  <a:srgbClr val="59564B"/>
                </a:solidFill>
              </a:rPr>
              <a:t>st</a:t>
            </a:r>
            <a:r>
              <a:rPr lang="en-AU" dirty="0" smtClean="0">
                <a:solidFill>
                  <a:srgbClr val="59564B"/>
                </a:solidFill>
              </a:rPr>
              <a:t> century Australia, Asia literacy and development of  intercultural competence in Chinese has potential to lead to social betterment (increase students’ world view, improve employment prospects).</a:t>
            </a:r>
          </a:p>
          <a:p>
            <a:pPr>
              <a:buNone/>
            </a:pPr>
            <a:endParaRPr lang="en-AU" dirty="0" smtClean="0">
              <a:solidFill>
                <a:srgbClr val="59564B"/>
              </a:solidFill>
            </a:endParaRPr>
          </a:p>
          <a:p>
            <a:r>
              <a:rPr lang="en-AU" dirty="0" smtClean="0">
                <a:solidFill>
                  <a:srgbClr val="59564B"/>
                </a:solidFill>
              </a:rPr>
              <a:t> Evaluation has identified student, parent and teacher interest in Asia literacy through Chinese</a:t>
            </a:r>
          </a:p>
          <a:p>
            <a:endParaRPr lang="en-AU" dirty="0" smtClean="0">
              <a:solidFill>
                <a:srgbClr val="59564B"/>
              </a:solidFill>
            </a:endParaRPr>
          </a:p>
          <a:p>
            <a:r>
              <a:rPr lang="en-AU" dirty="0" smtClean="0">
                <a:solidFill>
                  <a:srgbClr val="59564B"/>
                </a:solidFill>
              </a:rPr>
              <a:t>Evaluation has revealed that students, parents and teachers regard Asia literacy through Chinese as important</a:t>
            </a:r>
          </a:p>
          <a:p>
            <a:endParaRPr lang="en-AU" dirty="0" smtClean="0">
              <a:solidFill>
                <a:srgbClr val="59564B"/>
              </a:solidFill>
            </a:endParaRPr>
          </a:p>
          <a:p>
            <a:r>
              <a:rPr lang="en-AU" dirty="0" smtClean="0">
                <a:solidFill>
                  <a:srgbClr val="59564B"/>
                </a:solidFill>
              </a:rPr>
              <a:t>Evidence has influenced further evaluation strategies, to enable a deeper analysis of influence</a:t>
            </a:r>
          </a:p>
          <a:p>
            <a:endParaRPr lang="en-AU" dirty="0" smtClean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>
                <a:solidFill>
                  <a:srgbClr val="990000"/>
                </a:solidFill>
              </a:rPr>
              <a:t>4. </a:t>
            </a:r>
            <a:r>
              <a:rPr lang="en-AU" dirty="0" smtClean="0"/>
              <a:t>Why has this evaluation had these influences? (evidence)</a:t>
            </a:r>
            <a:endParaRPr lang="en-AU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-9418" r="-9418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has this evaluation had these influences? (evidence)</a:t>
            </a:r>
            <a:endParaRPr lang="en-AU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-10436" r="-10436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54974"/>
          </a:xfrm>
        </p:spPr>
        <p:txBody>
          <a:bodyPr>
            <a:normAutofit/>
          </a:bodyPr>
          <a:lstStyle/>
          <a:p>
            <a:r>
              <a:rPr lang="en-AU" dirty="0" smtClean="0"/>
              <a:t>Why has this evaluation had these influences? Primary school surveys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21254"/>
            <a:ext cx="7467600" cy="4352698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AU" dirty="0" smtClean="0"/>
          </a:p>
          <a:p>
            <a:r>
              <a:rPr lang="en-AU" sz="2800" dirty="0" smtClean="0"/>
              <a:t>702 student responses from eight schools</a:t>
            </a:r>
          </a:p>
          <a:p>
            <a:endParaRPr lang="en-AU" sz="2800" dirty="0" smtClean="0"/>
          </a:p>
          <a:p>
            <a:r>
              <a:rPr lang="en-AU" sz="2800" dirty="0" smtClean="0"/>
              <a:t>67% - learning Chinese language important </a:t>
            </a:r>
          </a:p>
          <a:p>
            <a:r>
              <a:rPr lang="en-AU" sz="2800" dirty="0" smtClean="0"/>
              <a:t>80% - learning Chinese language interesting</a:t>
            </a:r>
          </a:p>
          <a:p>
            <a:r>
              <a:rPr lang="en-AU" sz="2800" dirty="0" smtClean="0"/>
              <a:t>63% - learning about China important </a:t>
            </a:r>
          </a:p>
          <a:p>
            <a:r>
              <a:rPr lang="en-AU" sz="2800" dirty="0" smtClean="0"/>
              <a:t>78% - learning about China interesting  </a:t>
            </a:r>
          </a:p>
          <a:p>
            <a:r>
              <a:rPr lang="en-AU" sz="2800" dirty="0" smtClean="0"/>
              <a:t>65% would like to continue learning Chinese in 2011 </a:t>
            </a:r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543581"/>
          </a:xfrm>
        </p:spPr>
        <p:txBody>
          <a:bodyPr>
            <a:normAutofit/>
          </a:bodyPr>
          <a:lstStyle/>
          <a:p>
            <a:r>
              <a:rPr lang="en-AU" dirty="0" smtClean="0"/>
              <a:t>Why has this evaluation had these influences? Primary school parent surveys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sz="2800" dirty="0" smtClean="0"/>
              <a:t>117 parent responses from seven schools</a:t>
            </a:r>
          </a:p>
          <a:p>
            <a:endParaRPr lang="en-AU" sz="2800" dirty="0" smtClean="0"/>
          </a:p>
          <a:p>
            <a:r>
              <a:rPr lang="en-AU" sz="2800" dirty="0" smtClean="0"/>
              <a:t>More than 80% - learning Chinese language and culture important and valuable for students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97254"/>
          </a:xfrm>
        </p:spPr>
        <p:txBody>
          <a:bodyPr>
            <a:normAutofit/>
          </a:bodyPr>
          <a:lstStyle/>
          <a:p>
            <a:r>
              <a:rPr lang="en-AU" dirty="0" smtClean="0"/>
              <a:t>Why has this evaluation had these influences? High school surveys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76951"/>
            <a:ext cx="7467600" cy="4497001"/>
          </a:xfrm>
        </p:spPr>
        <p:txBody>
          <a:bodyPr/>
          <a:lstStyle/>
          <a:p>
            <a:pPr>
              <a:buNone/>
            </a:pPr>
            <a:endParaRPr lang="en-AU" dirty="0" smtClean="0"/>
          </a:p>
          <a:p>
            <a:r>
              <a:rPr lang="en-AU" sz="2800" dirty="0" smtClean="0"/>
              <a:t>245 student responses from five schools </a:t>
            </a:r>
          </a:p>
          <a:p>
            <a:endParaRPr lang="en-AU" sz="2800" dirty="0" smtClean="0"/>
          </a:p>
          <a:p>
            <a:r>
              <a:rPr lang="en-AU" sz="2800" dirty="0" smtClean="0"/>
              <a:t>178 student responses from one school only</a:t>
            </a:r>
          </a:p>
          <a:p>
            <a:endParaRPr lang="en-AU" sz="2800" dirty="0" smtClean="0"/>
          </a:p>
          <a:p>
            <a:r>
              <a:rPr lang="en-AU" sz="2800" dirty="0" smtClean="0"/>
              <a:t>10 parent responses all from one school </a:t>
            </a:r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97254"/>
          </a:xfrm>
        </p:spPr>
        <p:txBody>
          <a:bodyPr>
            <a:normAutofit/>
          </a:bodyPr>
          <a:lstStyle/>
          <a:p>
            <a:r>
              <a:rPr lang="en-AU" dirty="0" smtClean="0"/>
              <a:t>Why has this evaluation had these influences? (evidence)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76951"/>
            <a:ext cx="7467600" cy="4497001"/>
          </a:xfrm>
        </p:spPr>
        <p:txBody>
          <a:bodyPr/>
          <a:lstStyle/>
          <a:p>
            <a:pPr>
              <a:buNone/>
            </a:pPr>
            <a:endParaRPr lang="en-AU" dirty="0" smtClean="0"/>
          </a:p>
          <a:p>
            <a:endParaRPr lang="en-AU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3362" y="1760497"/>
            <a:ext cx="6205437" cy="433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has this evaluation had these influences? Staff 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50 staff responses representing 12 schools</a:t>
            </a:r>
          </a:p>
          <a:p>
            <a:pPr marL="68580" indent="0">
              <a:buNone/>
            </a:pPr>
            <a:r>
              <a:rPr lang="en-US" dirty="0" smtClean="0"/>
              <a:t>	38 from 6 primary schools</a:t>
            </a:r>
          </a:p>
          <a:p>
            <a:pPr marL="68580" indent="0">
              <a:buNone/>
            </a:pPr>
            <a:r>
              <a:rPr lang="en-US" dirty="0" smtClean="0"/>
              <a:t>	12 from 6 high schools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95% - learning Chinese language important </a:t>
            </a:r>
          </a:p>
          <a:p>
            <a:endParaRPr lang="en-US" dirty="0" smtClean="0"/>
          </a:p>
          <a:p>
            <a:r>
              <a:rPr lang="en-US" dirty="0" smtClean="0"/>
              <a:t>100% - learning Chinese culture important</a:t>
            </a:r>
          </a:p>
          <a:p>
            <a:endParaRPr lang="en-US" dirty="0" smtClean="0"/>
          </a:p>
          <a:p>
            <a:r>
              <a:rPr lang="en-US" dirty="0" smtClean="0"/>
              <a:t>93% - Chinese Program has a positive influence on schools</a:t>
            </a:r>
            <a:endParaRPr lang="en-A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has this evaluation had these influences? Staff surveys</a:t>
            </a:r>
            <a:endParaRPr lang="en-US" dirty="0"/>
          </a:p>
        </p:txBody>
      </p:sp>
      <p:pic>
        <p:nvPicPr>
          <p:cNvPr id="4" name="P 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 l="-3147" r="-3147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Theoretical context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59564B"/>
                </a:solidFill>
              </a:rPr>
              <a:t>Evaluation as an intervention has an end goal of social betterment (Henry, 2005; Henry and Mark, 2003)</a:t>
            </a:r>
          </a:p>
          <a:p>
            <a:endParaRPr lang="en-AU" dirty="0" smtClean="0">
              <a:solidFill>
                <a:srgbClr val="FF0000"/>
              </a:solidFill>
            </a:endParaRPr>
          </a:p>
          <a:p>
            <a:r>
              <a:rPr lang="en-AU" dirty="0" smtClean="0">
                <a:solidFill>
                  <a:srgbClr val="59564B"/>
                </a:solidFill>
              </a:rPr>
              <a:t>Evaluation as an intervention has potential to influence at individual, interpersonal and collective levels (Henry and Mark, 2003)</a:t>
            </a:r>
          </a:p>
          <a:p>
            <a:endParaRPr lang="en-AU" dirty="0" smtClean="0">
              <a:solidFill>
                <a:srgbClr val="59564B"/>
              </a:solidFill>
            </a:endParaRPr>
          </a:p>
          <a:p>
            <a:r>
              <a:rPr lang="en-AU" dirty="0" smtClean="0">
                <a:solidFill>
                  <a:srgbClr val="59564B"/>
                </a:solidFill>
              </a:rPr>
              <a:t>Integrated theory of evaluation influence incorporates three dimensions, source of influence, intention and time frame (</a:t>
            </a:r>
            <a:r>
              <a:rPr lang="en-AU" dirty="0" err="1" smtClean="0">
                <a:solidFill>
                  <a:srgbClr val="59564B"/>
                </a:solidFill>
              </a:rPr>
              <a:t>Kirkhart</a:t>
            </a:r>
            <a:r>
              <a:rPr lang="en-AU" dirty="0" smtClean="0">
                <a:solidFill>
                  <a:srgbClr val="59564B"/>
                </a:solidFill>
              </a:rPr>
              <a:t>, 2000) </a:t>
            </a:r>
          </a:p>
          <a:p>
            <a:endParaRPr lang="en-AU" dirty="0" smtClean="0">
              <a:solidFill>
                <a:srgbClr val="59564B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has this evaluation had these influences? Principal focus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AU" sz="2800" dirty="0" smtClean="0"/>
              <a:t>Volunteers’ rapport with students has stimulated interest in Chinese language</a:t>
            </a:r>
          </a:p>
          <a:p>
            <a:pPr lvl="0"/>
            <a:endParaRPr lang="en-AU" sz="2800" dirty="0" smtClean="0"/>
          </a:p>
          <a:p>
            <a:pPr lvl="0"/>
            <a:r>
              <a:rPr lang="en-AU" sz="2800" dirty="0" smtClean="0"/>
              <a:t>Chinese language is accepted as part of the curriculum (</a:t>
            </a:r>
            <a:r>
              <a:rPr lang="en-AU" sz="2800" i="1" dirty="0" smtClean="0"/>
              <a:t>no longer exotic – </a:t>
            </a:r>
            <a:r>
              <a:rPr lang="en-AU" sz="2800" dirty="0" smtClean="0"/>
              <a:t>High School Principal)</a:t>
            </a:r>
          </a:p>
          <a:p>
            <a:pPr lvl="0"/>
            <a:endParaRPr lang="en-AU" sz="2800" dirty="0" smtClean="0"/>
          </a:p>
          <a:p>
            <a:pPr lvl="0"/>
            <a:r>
              <a:rPr lang="en-AU" sz="2800" dirty="0" smtClean="0"/>
              <a:t>Planning for Chinese language and culture programs occurring in primary schools and high schools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has this evaluation had these influences? Principal focus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sz="2800" dirty="0" smtClean="0"/>
              <a:t>Chinese language has replaced other language programs</a:t>
            </a:r>
            <a:r>
              <a:rPr lang="en-AU" sz="2800" b="1" dirty="0" smtClean="0"/>
              <a:t> - </a:t>
            </a:r>
            <a:r>
              <a:rPr lang="en-AU" sz="2800" dirty="0" smtClean="0"/>
              <a:t>two high schools</a:t>
            </a:r>
          </a:p>
          <a:p>
            <a:endParaRPr lang="en-AU" sz="2800" dirty="0" smtClean="0"/>
          </a:p>
          <a:p>
            <a:pPr lvl="0"/>
            <a:r>
              <a:rPr lang="en-AU" sz="2800" dirty="0" smtClean="0"/>
              <a:t>Links between Chinese language and culture and other learning areas - three high schools</a:t>
            </a:r>
          </a:p>
          <a:p>
            <a:pPr lvl="0"/>
            <a:endParaRPr lang="en-AU" sz="2800" dirty="0" smtClean="0"/>
          </a:p>
          <a:p>
            <a:pPr lvl="0"/>
            <a:r>
              <a:rPr lang="en-AU" sz="2800" dirty="0" smtClean="0"/>
              <a:t>Chinese classroom allocated - one high school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has this evaluation had these influences? Principal focus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 sz="2800" dirty="0" smtClean="0"/>
          </a:p>
          <a:p>
            <a:r>
              <a:rPr lang="en-AU" sz="2800" dirty="0" smtClean="0"/>
              <a:t>Collaboration across learning communities to support transition Year 6 to 7.</a:t>
            </a:r>
          </a:p>
          <a:p>
            <a:endParaRPr lang="en-AU" sz="2800" dirty="0" smtClean="0"/>
          </a:p>
          <a:p>
            <a:pPr lvl="0"/>
            <a:r>
              <a:rPr lang="en-AU" sz="2800" dirty="0" smtClean="0"/>
              <a:t>System support important to the long term effectiveness of school programs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5. </a:t>
            </a:r>
            <a:r>
              <a:rPr lang="en-US" dirty="0" smtClean="0"/>
              <a:t>How was the evaluation data generated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 DEC annual census information on languages programs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 Focus group of Principals term 1 2010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Surveys of students, parents and staff distributed to 18 participating schools term 3 2010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Evaluation influence: source, intention, time frame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Source – process (focus groups) and reporting of evidence (results)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Intention – intended (focus groups, reporting of evidence)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Time frame – immediate, evaluation embedded in program implementation</a:t>
            </a:r>
          </a:p>
          <a:p>
            <a:pPr>
              <a:buNone/>
            </a:pPr>
            <a:r>
              <a:rPr lang="en-AU" dirty="0" smtClean="0"/>
              <a:t>					</a:t>
            </a:r>
          </a:p>
          <a:p>
            <a:pPr>
              <a:buNone/>
            </a:pPr>
            <a:r>
              <a:rPr lang="en-AU" dirty="0" smtClean="0"/>
              <a:t>					(</a:t>
            </a:r>
            <a:r>
              <a:rPr lang="en-AU" dirty="0" err="1" smtClean="0"/>
              <a:t>Kirkhart</a:t>
            </a:r>
            <a:r>
              <a:rPr lang="en-AU" dirty="0" smtClean="0"/>
              <a:t>, 2000)</a:t>
            </a:r>
            <a:endParaRPr lang="en-A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58010"/>
          </a:xfrm>
        </p:spPr>
        <p:txBody>
          <a:bodyPr>
            <a:normAutofit/>
          </a:bodyPr>
          <a:lstStyle/>
          <a:p>
            <a:r>
              <a:rPr lang="en-AU" sz="2400" dirty="0" smtClean="0">
                <a:solidFill>
                  <a:srgbClr val="990000"/>
                </a:solidFill>
              </a:rPr>
              <a:t>6. </a:t>
            </a:r>
            <a:r>
              <a:rPr lang="en-AU" dirty="0" smtClean="0"/>
              <a:t>What are the implications for </a:t>
            </a:r>
            <a:br>
              <a:rPr lang="en-AU" dirty="0" smtClean="0"/>
            </a:br>
            <a:r>
              <a:rPr lang="en-AU" dirty="0" smtClean="0"/>
              <a:t>    future evaluation instruments?</a:t>
            </a:r>
            <a:br>
              <a:rPr lang="en-AU" dirty="0" smtClean="0"/>
            </a:br>
            <a:r>
              <a:rPr lang="en-AU" dirty="0" smtClean="0"/>
              <a:t>   Future directions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34672"/>
            <a:ext cx="7467600" cy="4439279"/>
          </a:xfrm>
        </p:spPr>
        <p:txBody>
          <a:bodyPr>
            <a:normAutofit/>
          </a:bodyPr>
          <a:lstStyle/>
          <a:p>
            <a:endParaRPr lang="en-AU" dirty="0" smtClean="0">
              <a:solidFill>
                <a:schemeClr val="tx2"/>
              </a:solidFill>
            </a:endParaRPr>
          </a:p>
          <a:p>
            <a:r>
              <a:rPr lang="en-AU" sz="2800" dirty="0" smtClean="0">
                <a:solidFill>
                  <a:schemeClr val="tx2"/>
                </a:solidFill>
              </a:rPr>
              <a:t>Student self-assessment of intercultural competence to enable deeper analysis of Program’s impact on student learning</a:t>
            </a:r>
          </a:p>
          <a:p>
            <a:pPr>
              <a:buNone/>
            </a:pPr>
            <a:endParaRPr lang="en-AU" sz="2800" dirty="0" smtClean="0">
              <a:solidFill>
                <a:schemeClr val="tx2"/>
              </a:solidFill>
            </a:endParaRPr>
          </a:p>
          <a:p>
            <a:r>
              <a:rPr lang="en-AU" sz="2800" dirty="0" smtClean="0">
                <a:solidFill>
                  <a:schemeClr val="tx2"/>
                </a:solidFill>
              </a:rPr>
              <a:t>Parent and teacher assessment of student intercultural competence to enable deeper analysis of impact on student learning</a:t>
            </a:r>
          </a:p>
          <a:p>
            <a:pPr>
              <a:buNone/>
            </a:pPr>
            <a:endParaRPr lang="en-AU" dirty="0" smtClean="0">
              <a:solidFill>
                <a:schemeClr val="tx2"/>
              </a:solidFill>
            </a:endParaRPr>
          </a:p>
          <a:p>
            <a:endParaRPr lang="en-A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58010"/>
          </a:xfrm>
        </p:spPr>
        <p:txBody>
          <a:bodyPr>
            <a:normAutofit/>
          </a:bodyPr>
          <a:lstStyle/>
          <a:p>
            <a:r>
              <a:rPr lang="en-AU" sz="2400" dirty="0" smtClean="0">
                <a:solidFill>
                  <a:srgbClr val="990000"/>
                </a:solidFill>
              </a:rPr>
              <a:t>6. </a:t>
            </a:r>
            <a:r>
              <a:rPr lang="en-AU" dirty="0" smtClean="0"/>
              <a:t>What are the implications for </a:t>
            </a:r>
            <a:br>
              <a:rPr lang="en-AU" dirty="0" smtClean="0"/>
            </a:br>
            <a:r>
              <a:rPr lang="en-AU" dirty="0" smtClean="0"/>
              <a:t>    future evaluation instruments?</a:t>
            </a:r>
            <a:br>
              <a:rPr lang="en-AU" dirty="0" smtClean="0"/>
            </a:br>
            <a:r>
              <a:rPr lang="en-AU" dirty="0" smtClean="0"/>
              <a:t>   Future directions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34672"/>
            <a:ext cx="7467600" cy="4439279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AU" dirty="0" smtClean="0">
              <a:solidFill>
                <a:schemeClr val="tx2"/>
              </a:solidFill>
            </a:endParaRPr>
          </a:p>
          <a:p>
            <a:r>
              <a:rPr lang="en-AU" sz="2800" dirty="0" smtClean="0">
                <a:solidFill>
                  <a:schemeClr val="tx2"/>
                </a:solidFill>
              </a:rPr>
              <a:t>School self-evaluation (based on program standards) to enable deeper analysis of school programs and influence school planning</a:t>
            </a:r>
          </a:p>
          <a:p>
            <a:pPr>
              <a:buNone/>
            </a:pPr>
            <a:endParaRPr lang="en-AU" sz="2800" dirty="0" smtClean="0">
              <a:solidFill>
                <a:schemeClr val="tx2"/>
              </a:solidFill>
            </a:endParaRPr>
          </a:p>
          <a:p>
            <a:r>
              <a:rPr lang="en-AU" sz="2800" dirty="0" smtClean="0">
                <a:solidFill>
                  <a:schemeClr val="tx2"/>
                </a:solidFill>
              </a:rPr>
              <a:t>Document analysis of school plans, policies and annual school reports to analyse extent to which Chinese programs are valued, planned for and embedded in whole school operation</a:t>
            </a:r>
          </a:p>
          <a:p>
            <a:endParaRPr lang="en-A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Conclusion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59564B"/>
                </a:solidFill>
              </a:rPr>
              <a:t>This evaluation (in early stages) has had influence at school, regional, state, interstate and national levels</a:t>
            </a:r>
          </a:p>
          <a:p>
            <a:pPr>
              <a:buNone/>
            </a:pPr>
            <a:endParaRPr lang="en-AU" dirty="0" smtClean="0">
              <a:solidFill>
                <a:srgbClr val="59564B"/>
              </a:solidFill>
            </a:endParaRPr>
          </a:p>
          <a:p>
            <a:r>
              <a:rPr lang="en-AU" dirty="0" smtClean="0">
                <a:solidFill>
                  <a:srgbClr val="59564B"/>
                </a:solidFill>
              </a:rPr>
              <a:t>Further planning of evaluation instruments is intended to deepen influence </a:t>
            </a:r>
          </a:p>
          <a:p>
            <a:pPr>
              <a:buNone/>
            </a:pPr>
            <a:endParaRPr lang="en-AU" dirty="0" smtClean="0">
              <a:solidFill>
                <a:srgbClr val="59564B"/>
              </a:solidFill>
            </a:endParaRPr>
          </a:p>
          <a:p>
            <a:r>
              <a:rPr lang="en-AU" dirty="0" smtClean="0">
                <a:solidFill>
                  <a:srgbClr val="59564B"/>
                </a:solidFill>
              </a:rPr>
              <a:t>This evaluation, as an intervention embedded in  program planning and implementation, has potential to make a difference for Western Sydney students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518160"/>
            <a:ext cx="6172200" cy="3870960"/>
          </a:xfrm>
        </p:spPr>
        <p:txBody>
          <a:bodyPr>
            <a:normAutofit/>
          </a:bodyPr>
          <a:lstStyle/>
          <a:p>
            <a:r>
              <a:rPr lang="en-US" dirty="0" smtClean="0"/>
              <a:t>Thank you </a:t>
            </a:r>
            <a:r>
              <a:rPr lang="en-US" b="0" dirty="0" smtClean="0"/>
              <a:t>from </a:t>
            </a:r>
            <a:br>
              <a:rPr lang="en-US" b="0" dirty="0" smtClean="0"/>
            </a:br>
            <a:r>
              <a:rPr lang="en-US" b="0" i="1" dirty="0" smtClean="0"/>
              <a:t>Cheryl Ballantyne </a:t>
            </a:r>
            <a:r>
              <a:rPr lang="en-US" b="0" dirty="0" smtClean="0">
                <a:solidFill>
                  <a:srgbClr val="FF0000"/>
                </a:solidFill>
              </a:rPr>
              <a:t/>
            </a:r>
            <a:br>
              <a:rPr lang="en-US" b="0" dirty="0" smtClean="0">
                <a:solidFill>
                  <a:srgbClr val="FF0000"/>
                </a:solidFill>
              </a:rPr>
            </a:br>
            <a:r>
              <a:rPr lang="en-US" b="0" dirty="0" smtClean="0">
                <a:solidFill>
                  <a:srgbClr val="59564B"/>
                </a:solidFill>
              </a:rPr>
              <a:t/>
            </a:r>
            <a:br>
              <a:rPr lang="en-US" b="0" dirty="0" smtClean="0">
                <a:solidFill>
                  <a:srgbClr val="59564B"/>
                </a:solidFill>
              </a:rPr>
            </a:br>
            <a:r>
              <a:rPr lang="en-US" b="0" dirty="0" smtClean="0">
                <a:solidFill>
                  <a:srgbClr val="59564B"/>
                </a:solidFill>
              </a:rPr>
              <a:t>for considering - </a:t>
            </a:r>
            <a:r>
              <a:rPr lang="en-US" dirty="0" smtClean="0">
                <a:solidFill>
                  <a:srgbClr val="59564B"/>
                </a:solidFill>
              </a:rPr>
              <a:t/>
            </a:r>
            <a:br>
              <a:rPr lang="en-US" dirty="0" smtClean="0">
                <a:solidFill>
                  <a:srgbClr val="59564B"/>
                </a:solidFill>
              </a:rPr>
            </a:br>
            <a:r>
              <a:rPr lang="en-US" dirty="0" smtClean="0"/>
              <a:t>Positioning evaluation as responsive to influences and as being influential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648200"/>
            <a:ext cx="6172200" cy="172672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Australasian Evaluation Society International Conference</a:t>
            </a:r>
          </a:p>
          <a:p>
            <a:r>
              <a:rPr lang="en-US" dirty="0" smtClean="0"/>
              <a:t>29 August – 2 September 2011</a:t>
            </a:r>
          </a:p>
          <a:p>
            <a:r>
              <a:rPr lang="en-US" dirty="0" smtClean="0">
                <a:solidFill>
                  <a:srgbClr val="59564B"/>
                </a:solidFill>
              </a:rPr>
              <a:t>Hilton, Sydney, Australia</a:t>
            </a:r>
            <a:endParaRPr lang="en-US" dirty="0">
              <a:solidFill>
                <a:srgbClr val="59564B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>
                <a:solidFill>
                  <a:srgbClr val="59564B"/>
                </a:solidFill>
              </a:rPr>
              <a:t>Key claim </a:t>
            </a:r>
            <a:endParaRPr lang="en-AU" sz="4000" dirty="0">
              <a:solidFill>
                <a:srgbClr val="59564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Evaluation, when incorporated  as a regular intervention within program implementation can increase the program’s effectiveness and its responsiveness to contextual influences.</a:t>
            </a:r>
          </a:p>
          <a:p>
            <a:endParaRPr lang="en-AU" dirty="0" smtClean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Structure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AU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Description of program 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What have been the contextual features that have influenced the program development and implementation?</a:t>
            </a:r>
          </a:p>
          <a:p>
            <a:pPr marL="457200" indent="-457200">
              <a:buNone/>
            </a:pP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2800" dirty="0" smtClean="0"/>
              <a:t>What influences has the evaluation had to date?</a:t>
            </a:r>
            <a:endParaRPr lang="en-US" sz="2800" dirty="0" smtClean="0"/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endParaRPr lang="en-AU" sz="2800" dirty="0" smtClean="0"/>
          </a:p>
          <a:p>
            <a:pPr marL="457200" indent="-457200">
              <a:buNone/>
            </a:pPr>
            <a:r>
              <a:rPr lang="en-AU" sz="2000" dirty="0" smtClean="0">
                <a:solidFill>
                  <a:srgbClr val="990000"/>
                </a:solidFill>
              </a:rPr>
              <a:t>4.	</a:t>
            </a:r>
            <a:r>
              <a:rPr lang="en-AU" sz="2800" dirty="0" smtClean="0"/>
              <a:t>Why has this evaluation had these influences?</a:t>
            </a:r>
          </a:p>
          <a:p>
            <a:pPr marL="457200" indent="-457200">
              <a:buFont typeface="+mj-lt"/>
              <a:buAutoNum type="arabicPeriod"/>
            </a:pPr>
            <a:endParaRPr lang="en-AU" sz="2800" dirty="0" smtClean="0"/>
          </a:p>
          <a:p>
            <a:pPr marL="457200" indent="-457200">
              <a:buNone/>
            </a:pPr>
            <a:r>
              <a:rPr lang="en-AU" sz="2000" dirty="0" smtClean="0">
                <a:solidFill>
                  <a:srgbClr val="990000"/>
                </a:solidFill>
              </a:rPr>
              <a:t>5.	</a:t>
            </a:r>
            <a:r>
              <a:rPr lang="en-AU" sz="2800" dirty="0" smtClean="0"/>
              <a:t>How was the evaluation data generated?</a:t>
            </a:r>
          </a:p>
          <a:p>
            <a:pPr marL="457200" indent="-457200">
              <a:buFont typeface="+mj-lt"/>
              <a:buAutoNum type="arabicPeriod"/>
            </a:pPr>
            <a:endParaRPr lang="en-AU" sz="2800" dirty="0" smtClean="0"/>
          </a:p>
          <a:p>
            <a:pPr marL="457200" indent="-457200">
              <a:buNone/>
            </a:pPr>
            <a:r>
              <a:rPr lang="en-AU" sz="2000" dirty="0" smtClean="0">
                <a:solidFill>
                  <a:srgbClr val="990000"/>
                </a:solidFill>
              </a:rPr>
              <a:t>6.	</a:t>
            </a:r>
            <a:r>
              <a:rPr lang="en-AU" sz="2800" dirty="0" smtClean="0"/>
              <a:t>What are the implications for developing future evaluation instruments?</a:t>
            </a:r>
            <a:endParaRPr lang="en-AU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2556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990000"/>
                </a:solidFill>
              </a:rPr>
              <a:t>1. </a:t>
            </a:r>
            <a:r>
              <a:rPr lang="en-US" sz="2800" dirty="0" smtClean="0"/>
              <a:t>Western Sydney Ningbo Chinese Volunteer Teacher-researcher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Partnership involving DEC Western Sydney Region, Ningbo Municipal Education Bureau, PRC, and University of Western Sydney</a:t>
            </a:r>
          </a:p>
          <a:p>
            <a:endParaRPr lang="en-US" sz="28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Program aim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To promote the teaching and learning of Chinese language and culture in WSR schools by generating interest in schools and embedding that interest through a sustained program of support</a:t>
            </a:r>
          </a:p>
          <a:p>
            <a:endParaRPr lang="en-US" sz="2800" dirty="0" smtClean="0"/>
          </a:p>
          <a:p>
            <a:r>
              <a:rPr lang="en-US" sz="2800" dirty="0" smtClean="0"/>
              <a:t>Long term – development of students’ intercultural competence in Chinese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000" dirty="0" smtClean="0">
                <a:solidFill>
                  <a:schemeClr val="tx1"/>
                </a:solidFill>
              </a:rPr>
              <a:t>Program features</a:t>
            </a:r>
            <a:endParaRPr lang="en-AU" sz="40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5056314"/>
          </a:xfrm>
        </p:spPr>
        <p:txBody>
          <a:bodyPr>
            <a:normAutofit fontScale="25000" lnSpcReduction="20000"/>
          </a:bodyPr>
          <a:lstStyle/>
          <a:p>
            <a:pPr marL="525780" indent="-457200">
              <a:buNone/>
            </a:pPr>
            <a:r>
              <a:rPr lang="en-AU" sz="9600" dirty="0" smtClean="0"/>
              <a:t>2008-2012</a:t>
            </a:r>
          </a:p>
          <a:p>
            <a:pPr marL="525780" indent="-457200"/>
            <a:r>
              <a:rPr lang="en-AU" sz="9600" dirty="0" smtClean="0"/>
              <a:t>18 participating schools, 10 primary and 8 high schools selected by expression of interest, majority of students are non-background speakers of Chinese</a:t>
            </a:r>
          </a:p>
          <a:p>
            <a:pPr marL="525780" indent="-457200"/>
            <a:endParaRPr lang="en-AU" sz="9600" dirty="0" smtClean="0"/>
          </a:p>
          <a:p>
            <a:pPr marL="525780" indent="-457200"/>
            <a:r>
              <a:rPr lang="en-AU" sz="9600" dirty="0" smtClean="0"/>
              <a:t>Up to 10 graduates from Ningbo, China arrive at the end of June each year</a:t>
            </a:r>
          </a:p>
          <a:p>
            <a:pPr marL="525780" indent="-457200">
              <a:buNone/>
            </a:pPr>
            <a:endParaRPr lang="en-AU" sz="9600" dirty="0" smtClean="0"/>
          </a:p>
          <a:p>
            <a:pPr marL="525780" indent="-457200"/>
            <a:r>
              <a:rPr lang="en-AU" sz="9600" dirty="0" smtClean="0"/>
              <a:t>Volunteer in schools two days per week to support the teaching and learning of Chinese language, culture and society</a:t>
            </a:r>
          </a:p>
          <a:p>
            <a:pPr marL="525780" indent="-457200"/>
            <a:endParaRPr lang="en-AU" sz="9600" dirty="0" smtClean="0"/>
          </a:p>
          <a:p>
            <a:pPr marL="525780" indent="-457200"/>
            <a:r>
              <a:rPr lang="en-AU" sz="9600" dirty="0" smtClean="0"/>
              <a:t>Additional human resource to participating schools equal to approximately $25,0000 per year</a:t>
            </a:r>
          </a:p>
          <a:p>
            <a:pPr marL="525780" indent="-457200">
              <a:buNone/>
            </a:pPr>
            <a:r>
              <a:rPr lang="en-AU" sz="9600" dirty="0" smtClean="0"/>
              <a:t>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 xmlns:p14="http://schemas.microsoft.com/office/powerpoint/2010/main" xmlns="" val="2998427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Oriel.thmx</Template>
  <TotalTime>1085</TotalTime>
  <Words>1563</Words>
  <Application>Microsoft Macintosh PowerPoint</Application>
  <PresentationFormat>On-screen Show (4:3)</PresentationFormat>
  <Paragraphs>264</Paragraphs>
  <Slides>38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Oriel</vt:lpstr>
      <vt:lpstr>Positioning evaluation as responsive to influences and as being influential</vt:lpstr>
      <vt:lpstr>Aims of presentation</vt:lpstr>
      <vt:lpstr>Theoretical context</vt:lpstr>
      <vt:lpstr>Key claim </vt:lpstr>
      <vt:lpstr>Structure</vt:lpstr>
      <vt:lpstr>Structure</vt:lpstr>
      <vt:lpstr>1. Western Sydney Ningbo Chinese Volunteer Teacher-researcher Program</vt:lpstr>
      <vt:lpstr>Program aim</vt:lpstr>
      <vt:lpstr>Program features</vt:lpstr>
      <vt:lpstr>Program features</vt:lpstr>
      <vt:lpstr>2. Contextual features that have influenced program development and evaluation</vt:lpstr>
      <vt:lpstr>Contextual features that have influenced program development and evaluation</vt:lpstr>
      <vt:lpstr>Contextual features that have influenced program development and evaluation</vt:lpstr>
      <vt:lpstr>Contextual features that have influenced program development and evaluation</vt:lpstr>
      <vt:lpstr> Evaluation response</vt:lpstr>
      <vt:lpstr>Analysis of Evaluation influences:</vt:lpstr>
      <vt:lpstr>3. What influences has the       evaluation had to date?</vt:lpstr>
      <vt:lpstr>   What influences has the       evaluation had to date?</vt:lpstr>
      <vt:lpstr>   What influences has the       evaluation had to date?</vt:lpstr>
      <vt:lpstr>   What influences has the       evaluation had to date?</vt:lpstr>
      <vt:lpstr>Evaluation intervention and social betterment</vt:lpstr>
      <vt:lpstr>4. Why has this evaluation had these influences? (evidence)</vt:lpstr>
      <vt:lpstr>Why has this evaluation had these influences? (evidence)</vt:lpstr>
      <vt:lpstr>Why has this evaluation had these influences? Primary school surveys</vt:lpstr>
      <vt:lpstr>Why has this evaluation had these influences? Primary school parent surveys</vt:lpstr>
      <vt:lpstr>Why has this evaluation had these influences? High school surveys</vt:lpstr>
      <vt:lpstr>Why has this evaluation had these influences? (evidence)</vt:lpstr>
      <vt:lpstr>Why has this evaluation had these influences? Staff surveys</vt:lpstr>
      <vt:lpstr>Why has this evaluation had these influences? Staff surveys</vt:lpstr>
      <vt:lpstr>Why has this evaluation had these influences? Principal focus groups</vt:lpstr>
      <vt:lpstr>Why has this evaluation had these influences? Principal focus groups</vt:lpstr>
      <vt:lpstr>Why has this evaluation had these influences? Principal focus groups</vt:lpstr>
      <vt:lpstr>5. How was the evaluation data generated</vt:lpstr>
      <vt:lpstr>Evaluation influence: source, intention, time frame</vt:lpstr>
      <vt:lpstr>6. What are the implications for      future evaluation instruments?    Future directions</vt:lpstr>
      <vt:lpstr>6. What are the implications for      future evaluation instruments?    Future directions</vt:lpstr>
      <vt:lpstr>Conclusion</vt:lpstr>
      <vt:lpstr>Thank you from  Cheryl Ballantyne   for considering -  Positioning evaluation as responsive to influences and as being influential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Positioning evaluation to respond to influences and be influential</dc:title>
  <dc:creator>Cheryl Ballantyne</dc:creator>
  <cp:lastModifiedBy>Cheryl Ballantyne</cp:lastModifiedBy>
  <cp:revision>47</cp:revision>
  <dcterms:created xsi:type="dcterms:W3CDTF">2011-09-01T21:31:03Z</dcterms:created>
  <dcterms:modified xsi:type="dcterms:W3CDTF">2011-09-01T21:31:20Z</dcterms:modified>
</cp:coreProperties>
</file>